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media1.mp4" ContentType="video/unknown"/>
  <Override PartName="/ppt/media/image16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4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eltekst"/>
          <p:cNvSpPr txBox="1"/>
          <p:nvPr>
            <p:ph type="title"/>
          </p:nvPr>
        </p:nvSpPr>
        <p:spPr>
          <a:xfrm>
            <a:off x="1188721" y="5177790"/>
            <a:ext cx="9814560" cy="1200152"/>
          </a:xfrm>
          <a:prstGeom prst="rect">
            <a:avLst/>
          </a:prstGeom>
        </p:spPr>
        <p:txBody>
          <a:bodyPr/>
          <a:lstStyle>
            <a:lvl1pPr>
              <a:defRPr sz="57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93" name="Dianummer"/>
          <p:cNvSpPr txBox="1"/>
          <p:nvPr>
            <p:ph type="sldNum" sz="quarter" idx="2"/>
          </p:nvPr>
        </p:nvSpPr>
        <p:spPr>
          <a:xfrm>
            <a:off x="8478978" y="6232199"/>
            <a:ext cx="258623" cy="248303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0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 marL="1234438" indent="-320038"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02" name="Dianummer"/>
          <p:cNvSpPr txBox="1"/>
          <p:nvPr>
            <p:ph type="sldNum" sz="quarter" idx="2"/>
          </p:nvPr>
        </p:nvSpPr>
        <p:spPr>
          <a:xfrm>
            <a:off x="11095181" y="6414762"/>
            <a:ext cx="258620" cy="24830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eltekst"/>
          <p:cNvSpPr txBox="1"/>
          <p:nvPr>
            <p:ph type="title"/>
          </p:nvPr>
        </p:nvSpPr>
        <p:spPr>
          <a:xfrm>
            <a:off x="1188721" y="5177790"/>
            <a:ext cx="9814560" cy="1200153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57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10" name="Dianummer"/>
          <p:cNvSpPr txBox="1"/>
          <p:nvPr>
            <p:ph type="sldNum" sz="quarter" idx="2"/>
          </p:nvPr>
        </p:nvSpPr>
        <p:spPr>
          <a:xfrm>
            <a:off x="8478981" y="6232199"/>
            <a:ext cx="258620" cy="248302"/>
          </a:xfrm>
          <a:prstGeom prst="rect">
            <a:avLst/>
          </a:prstGeom>
        </p:spPr>
        <p:txBody>
          <a:bodyPr lIns="45718" tIns="45718" rIns="45718" bIns="45718"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90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/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/>
          <p:nvPr>
            <p:ph type="body" sz="quarter" idx="21"/>
          </p:nvPr>
        </p:nvSpPr>
        <p:spPr>
          <a:xfrm>
            <a:off x="839786" y="2057400"/>
            <a:ext cx="3932241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3" name="Tijdelijke aanduiding voor afbeelding 2"/>
          <p:cNvSpPr/>
          <p:nvPr>
            <p:ph type="pic" sz="half" idx="21"/>
          </p:nvPr>
        </p:nvSpPr>
        <p:spPr>
          <a:xfrm>
            <a:off x="5183187" y="987425"/>
            <a:ext cx="6172202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1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2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4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1.tif"/><Relationship Id="rId4" Type="http://schemas.openxmlformats.org/officeDocument/2006/relationships/image" Target="../media/image2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"/><Relationship Id="rId3" Type="http://schemas.openxmlformats.org/officeDocument/2006/relationships/image" Target="../media/image5.tif"/><Relationship Id="rId4" Type="http://schemas.openxmlformats.org/officeDocument/2006/relationships/image" Target="../media/image6.tif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7.tif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epeer"/>
          <p:cNvGrpSpPr/>
          <p:nvPr/>
        </p:nvGrpSpPr>
        <p:grpSpPr>
          <a:xfrm>
            <a:off x="5656162" y="1353541"/>
            <a:ext cx="6176851" cy="4150918"/>
            <a:chOff x="-1" y="-1"/>
            <a:chExt cx="6176849" cy="4150917"/>
          </a:xfrm>
        </p:grpSpPr>
        <p:pic>
          <p:nvPicPr>
            <p:cNvPr id="119" name="Graphic 1" descr="Graphic 1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2"/>
              <a:ext cx="6176851" cy="24707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image4.jpeg" descr="image4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79754" y="2361914"/>
              <a:ext cx="6038658" cy="17890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22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21019" t="0" r="46040" b="0"/>
          <a:stretch>
            <a:fillRect/>
          </a:stretch>
        </p:blipFill>
        <p:spPr>
          <a:xfrm>
            <a:off x="-24219" y="0"/>
            <a:ext cx="4141502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3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15266" t="0" r="43816" b="0"/>
          <a:stretch>
            <a:fillRect/>
          </a:stretch>
        </p:blipFill>
        <p:spPr>
          <a:xfrm>
            <a:off x="-36343" y="0"/>
            <a:ext cx="514422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24" name="Afbeelding 3" descr="Afbeelding 3"/>
          <p:cNvPicPr>
            <a:picLocks noChangeAspect="1"/>
          </p:cNvPicPr>
          <p:nvPr/>
        </p:nvPicPr>
        <p:blipFill>
          <a:blip r:embed="rId5">
            <a:extLst/>
          </a:blip>
          <a:srcRect l="0" t="0" r="31877" b="0"/>
          <a:stretch>
            <a:fillRect/>
          </a:stretch>
        </p:blipFill>
        <p:spPr>
          <a:xfrm>
            <a:off x="-2411119" y="0"/>
            <a:ext cx="7521882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Wijzig tekst: klik 2x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7" name="Wijzig tekst: klik 2x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8" name="K4T - 7WPT Mens en gezondheid - Make-It Kunstige robot VL (video).mp4" descr="K4T - 7WPT Mens en gezondheid - Make-It Kunstige robot VL (video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73100" y="381000"/>
            <a:ext cx="108458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8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68"/>
                </p:tgtEl>
              </p:cMediaNode>
            </p:video>
            <p:seq concurrent="1" prevAc="none" nextAc="seek">
              <p:cTn id="8" evtFilter="cancelBubble" nodeType="interactiveSeq" restart="whenNotActive" fill="hold">
                <p:stCondLst>
                  <p:cond delay="0" evt="onClick">
                    <p:tgtEl>
                      <p:spTgt spid="16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mediacall" nodeType="clickEffect" presetSubtype="0" presetID="2" fill="hold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16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20" descr="Picture 2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0538" y="590085"/>
            <a:ext cx="11620116" cy="57324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20190219_TT_ICONEN_CMYK-8-cirkel-met-alle-iconen.jpg" descr="20190219_TT_ICONEN_CMYK-8-cirkel-met-alle-icone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2385" y="189347"/>
            <a:ext cx="7667229" cy="5785845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Rechthoek"/>
          <p:cNvSpPr/>
          <p:nvPr/>
        </p:nvSpPr>
        <p:spPr>
          <a:xfrm>
            <a:off x="8905775" y="2570477"/>
            <a:ext cx="2018615" cy="59224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128" name="Rechthoek"/>
          <p:cNvSpPr/>
          <p:nvPr/>
        </p:nvSpPr>
        <p:spPr>
          <a:xfrm>
            <a:off x="5992066" y="163965"/>
            <a:ext cx="1938409" cy="11011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latin typeface="+mj-lt"/>
                <a:ea typeface="+mj-ea"/>
                <a:cs typeface="+mj-cs"/>
                <a:sym typeface="Calibri"/>
              </a:defRPr>
            </a:pPr>
          </a:p>
        </p:txBody>
      </p:sp>
      <p:sp>
        <p:nvSpPr>
          <p:cNvPr id="129" name="Zeven werelden van techniek"/>
          <p:cNvSpPr txBox="1"/>
          <p:nvPr/>
        </p:nvSpPr>
        <p:spPr>
          <a:xfrm>
            <a:off x="3663855" y="6238742"/>
            <a:ext cx="5390512" cy="54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200">
                <a:solidFill>
                  <a:srgbClr val="4953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Zeven werelden van techniek</a:t>
            </a:r>
          </a:p>
        </p:txBody>
      </p:sp>
      <p:pic>
        <p:nvPicPr>
          <p:cNvPr id="130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60507" y="158606"/>
            <a:ext cx="1597214" cy="1614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47522" y="361876"/>
            <a:ext cx="1726373" cy="648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26_53d93749f5_NOS-Ziekenhuis-Dordrecht-095.jpg" descr="26_53d93749f5_NOS-Ziekenhuis-Dordrecht-095.jpg"/>
          <p:cNvPicPr>
            <a:picLocks noChangeAspect="1"/>
          </p:cNvPicPr>
          <p:nvPr/>
        </p:nvPicPr>
        <p:blipFill>
          <a:blip r:embed="rId2">
            <a:extLst/>
          </a:blip>
          <a:srcRect l="14080" t="0" r="38473" b="0"/>
          <a:stretch>
            <a:fillRect/>
          </a:stretch>
        </p:blipFill>
        <p:spPr>
          <a:xfrm>
            <a:off x="-2531" y="-8517"/>
            <a:ext cx="3534790" cy="24833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4" name="luiinhangmat2.jpg" descr="luiinhangmat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03477" y="2506134"/>
            <a:ext cx="3721528" cy="2483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35" name="20190417_-_mri.jpg" descr="20190417_-_mri.jpg"/>
          <p:cNvPicPr>
            <a:picLocks noChangeAspect="1"/>
          </p:cNvPicPr>
          <p:nvPr/>
        </p:nvPicPr>
        <p:blipFill>
          <a:blip r:embed="rId4">
            <a:extLst/>
          </a:blip>
          <a:srcRect l="0" t="3646" r="11162" b="0"/>
          <a:stretch>
            <a:fillRect/>
          </a:stretch>
        </p:blipFill>
        <p:spPr>
          <a:xfrm>
            <a:off x="8113930" y="-8510"/>
            <a:ext cx="4072239" cy="2637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36" name="header.jpg" descr="header.jpg"/>
          <p:cNvPicPr>
            <a:picLocks noChangeAspect="1"/>
          </p:cNvPicPr>
          <p:nvPr/>
        </p:nvPicPr>
        <p:blipFill>
          <a:blip r:embed="rId5">
            <a:extLst/>
          </a:blip>
          <a:srcRect l="47837" t="0" r="0" b="0"/>
          <a:stretch>
            <a:fillRect/>
          </a:stretch>
        </p:blipFill>
        <p:spPr>
          <a:xfrm>
            <a:off x="-7133" y="2449359"/>
            <a:ext cx="3463881" cy="44349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iStock-612824880-hardlopen-workout.jpg" descr="iStock-612824880-hardlopen-workout.jpg"/>
          <p:cNvPicPr>
            <a:picLocks noChangeAspect="1"/>
          </p:cNvPicPr>
          <p:nvPr/>
        </p:nvPicPr>
        <p:blipFill>
          <a:blip r:embed="rId6">
            <a:extLst/>
          </a:blip>
          <a:srcRect l="0" t="2604" r="0" b="0"/>
          <a:stretch>
            <a:fillRect/>
          </a:stretch>
        </p:blipFill>
        <p:spPr>
          <a:xfrm>
            <a:off x="3236086" y="-14250"/>
            <a:ext cx="5338828" cy="34709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artsen.jpg" descr="artsen.jpg"/>
          <p:cNvPicPr>
            <a:picLocks noChangeAspect="1"/>
          </p:cNvPicPr>
          <p:nvPr/>
        </p:nvPicPr>
        <p:blipFill>
          <a:blip r:embed="rId7">
            <a:extLst/>
          </a:blip>
          <a:srcRect l="0" t="0" r="6219" b="0"/>
          <a:stretch>
            <a:fillRect/>
          </a:stretch>
        </p:blipFill>
        <p:spPr>
          <a:xfrm>
            <a:off x="7220790" y="4954527"/>
            <a:ext cx="4966899" cy="1925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adobestock_281898370_nw.jpg" descr="adobestock_281898370_nw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265253" y="3398694"/>
            <a:ext cx="5305894" cy="35415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2500" y="0"/>
            <a:ext cx="102870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rcRect l="0" t="15907" r="0" b="0"/>
          <a:stretch>
            <a:fillRect/>
          </a:stretch>
        </p:blipFill>
        <p:spPr>
          <a:xfrm>
            <a:off x="9004302" y="0"/>
            <a:ext cx="3187700" cy="20104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Picture 6" descr="Picture 6"/>
          <p:cNvPicPr>
            <a:picLocks noChangeAspect="1"/>
          </p:cNvPicPr>
          <p:nvPr/>
        </p:nvPicPr>
        <p:blipFill>
          <a:blip r:embed="rId3">
            <a:extLst/>
          </a:blip>
          <a:srcRect l="0" t="0" r="0" b="25512"/>
          <a:stretch>
            <a:fillRect/>
          </a:stretch>
        </p:blipFill>
        <p:spPr>
          <a:xfrm>
            <a:off x="9004302" y="4732868"/>
            <a:ext cx="3187700" cy="212513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Picture 8" descr="Picture 8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04302" y="2309110"/>
            <a:ext cx="3187700" cy="2125132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Afbeelding 1" descr="Afbeelding 1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81000" y="927277"/>
            <a:ext cx="7694136" cy="48870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48478" y="4390491"/>
            <a:ext cx="6661273" cy="173470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51" name="Groepeer"/>
          <p:cNvGrpSpPr/>
          <p:nvPr/>
        </p:nvGrpSpPr>
        <p:grpSpPr>
          <a:xfrm>
            <a:off x="8333495" y="61370"/>
            <a:ext cx="2853500" cy="7430487"/>
            <a:chOff x="0" y="0"/>
            <a:chExt cx="2853499" cy="7430485"/>
          </a:xfrm>
        </p:grpSpPr>
        <p:pic>
          <p:nvPicPr>
            <p:cNvPr id="149" name="Afbeelding" descr="Afbeeldi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40670" t="0" r="40670" b="0"/>
            <a:stretch>
              <a:fillRect/>
            </a:stretch>
          </p:blipFill>
          <p:spPr>
            <a:xfrm>
              <a:off x="0" y="471739"/>
              <a:ext cx="1110052" cy="594887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0" name="Afbeelding" descr="Afbeeldin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31311" t="0" r="33582" b="0"/>
            <a:stretch>
              <a:fillRect/>
            </a:stretch>
          </p:blipFill>
          <p:spPr>
            <a:xfrm>
              <a:off x="990408" y="0"/>
              <a:ext cx="1863092" cy="743048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Afbeelding 3" descr="Afbeelding 3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575263" y="0"/>
            <a:ext cx="11041619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Driehoek 40"/>
          <p:cNvSpPr/>
          <p:nvPr/>
        </p:nvSpPr>
        <p:spPr>
          <a:xfrm rot="16200000">
            <a:off x="7378557" y="5099525"/>
            <a:ext cx="1624028" cy="495221"/>
          </a:xfrm>
          <a:prstGeom prst="triangl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822960">
              <a:defRPr sz="10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pic>
        <p:nvPicPr>
          <p:cNvPr id="156" name="Afbeelding 1" descr="Afbeelding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485630" y="1925257"/>
            <a:ext cx="6197316" cy="2954056"/>
          </a:xfrm>
          <a:prstGeom prst="rect">
            <a:avLst/>
          </a:prstGeom>
          <a:ln w="12700">
            <a:miter lim="400000"/>
          </a:ln>
        </p:spPr>
      </p:pic>
      <p:sp>
        <p:nvSpPr>
          <p:cNvPr id="157" name="Tekstvak 9"/>
          <p:cNvSpPr txBox="1"/>
          <p:nvPr/>
        </p:nvSpPr>
        <p:spPr>
          <a:xfrm>
            <a:off x="10233992" y="3060083"/>
            <a:ext cx="1459830" cy="3870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1147" tIns="41147" rIns="41147" bIns="41147">
            <a:spAutoFit/>
          </a:bodyPr>
          <a:lstStyle>
            <a:lvl1pPr defTabSz="822960">
              <a:defRPr b="1" sz="21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pPr/>
            <a:r>
              <a:t>Apparaat</a:t>
            </a:r>
          </a:p>
        </p:txBody>
      </p:sp>
      <p:sp>
        <p:nvSpPr>
          <p:cNvPr id="158" name="Rechte verbindingslijn met pijl 3"/>
          <p:cNvSpPr/>
          <p:nvPr/>
        </p:nvSpPr>
        <p:spPr>
          <a:xfrm flipH="1">
            <a:off x="8884046" y="3267833"/>
            <a:ext cx="1148845" cy="3"/>
          </a:xfrm>
          <a:prstGeom prst="line">
            <a:avLst/>
          </a:prstGeom>
          <a:ln w="25400">
            <a:solidFill>
              <a:srgbClr val="000000"/>
            </a:solidFill>
            <a:prstDash val="sysDash"/>
            <a:bevel/>
            <a:tailEnd type="triangle"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59" name="Rechte verbindingslijn met pijl 12"/>
          <p:cNvSpPr/>
          <p:nvPr/>
        </p:nvSpPr>
        <p:spPr>
          <a:xfrm>
            <a:off x="1203999" y="3338695"/>
            <a:ext cx="868723" cy="2"/>
          </a:xfrm>
          <a:prstGeom prst="line">
            <a:avLst/>
          </a:prstGeom>
          <a:ln w="25400">
            <a:solidFill>
              <a:srgbClr val="000000"/>
            </a:solidFill>
            <a:prstDash val="sysDash"/>
            <a:bevel/>
            <a:tailEnd type="triangle"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  <p:sp>
        <p:nvSpPr>
          <p:cNvPr id="160" name="Tekstvak 15"/>
          <p:cNvSpPr txBox="1"/>
          <p:nvPr/>
        </p:nvSpPr>
        <p:spPr>
          <a:xfrm>
            <a:off x="612892" y="1925257"/>
            <a:ext cx="1459830" cy="691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1147" tIns="41147" rIns="41147" bIns="41147">
            <a:spAutoFit/>
          </a:bodyPr>
          <a:lstStyle/>
          <a:p>
            <a:pPr defTabSz="822960">
              <a:defRPr b="1" sz="21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Batterij of </a:t>
            </a:r>
          </a:p>
          <a:p>
            <a:pPr defTabSz="822960">
              <a:defRPr b="1" sz="2100">
                <a:latin typeface="Arial Narrow"/>
                <a:ea typeface="Arial Narrow"/>
                <a:cs typeface="Arial Narrow"/>
                <a:sym typeface="Arial Narrow"/>
              </a:defRPr>
            </a:pPr>
            <a:r>
              <a:t>stopcontact</a:t>
            </a:r>
          </a:p>
        </p:txBody>
      </p:sp>
      <p:sp>
        <p:nvSpPr>
          <p:cNvPr id="161" name="Rechte verbindingslijn met pijl 17"/>
          <p:cNvSpPr/>
          <p:nvPr/>
        </p:nvSpPr>
        <p:spPr>
          <a:xfrm>
            <a:off x="1203998" y="2895691"/>
            <a:ext cx="2" cy="443006"/>
          </a:xfrm>
          <a:prstGeom prst="line">
            <a:avLst/>
          </a:prstGeom>
          <a:ln w="25400">
            <a:solidFill>
              <a:srgbClr val="000000"/>
            </a:solidFill>
            <a:prstDash val="sysDash"/>
            <a:bevel/>
          </a:ln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p:spPr>
        <p:txBody>
          <a:bodyPr lIns="45718" tIns="45718" rIns="45718" bIns="45718"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8" descr="Picture 8"/>
          <p:cNvPicPr>
            <a:picLocks noChangeAspect="1"/>
          </p:cNvPicPr>
          <p:nvPr/>
        </p:nvPicPr>
        <p:blipFill>
          <a:blip r:embed="rId2">
            <a:extLst/>
          </a:blip>
          <a:srcRect l="22399" t="0" r="21350" b="0"/>
          <a:stretch>
            <a:fillRect/>
          </a:stretch>
        </p:blipFill>
        <p:spPr>
          <a:xfrm>
            <a:off x="991026" y="956945"/>
            <a:ext cx="4944269" cy="49441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4"/>
                  <a:pt x="4836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close/>
              </a:path>
            </a:pathLst>
          </a:custGeom>
          <a:ln w="12700">
            <a:miter lim="400000"/>
          </a:ln>
        </p:spPr>
      </p:pic>
      <p:pic>
        <p:nvPicPr>
          <p:cNvPr id="164" name="Picture 12" descr="Picture 12"/>
          <p:cNvPicPr>
            <a:picLocks noChangeAspect="1"/>
          </p:cNvPicPr>
          <p:nvPr/>
        </p:nvPicPr>
        <p:blipFill>
          <a:blip r:embed="rId3">
            <a:extLst/>
          </a:blip>
          <a:srcRect l="0" t="0" r="2" b="1"/>
          <a:stretch>
            <a:fillRect/>
          </a:stretch>
        </p:blipFill>
        <p:spPr>
          <a:xfrm>
            <a:off x="6447366" y="956945"/>
            <a:ext cx="4943873" cy="49438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0801" y="0"/>
                </a:moveTo>
                <a:cubicBezTo>
                  <a:pt x="4836" y="0"/>
                  <a:pt x="0" y="4836"/>
                  <a:pt x="0" y="10801"/>
                </a:cubicBezTo>
                <a:cubicBezTo>
                  <a:pt x="0" y="16745"/>
                  <a:pt x="4802" y="21566"/>
                  <a:pt x="10738" y="21600"/>
                </a:cubicBezTo>
                <a:lnTo>
                  <a:pt x="10863" y="21600"/>
                </a:lnTo>
                <a:cubicBezTo>
                  <a:pt x="16778" y="21566"/>
                  <a:pt x="21566" y="16778"/>
                  <a:pt x="21600" y="10863"/>
                </a:cubicBezTo>
                <a:lnTo>
                  <a:pt x="21600" y="10738"/>
                </a:lnTo>
                <a:cubicBezTo>
                  <a:pt x="21566" y="4802"/>
                  <a:pt x="16745" y="0"/>
                  <a:pt x="10801" y="0"/>
                </a:cubicBez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