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el en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kst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Titeltekst</a:t>
            </a:r>
          </a:p>
        </p:txBody>
      </p:sp>
      <p:sp>
        <p:nvSpPr>
          <p:cNvPr id="12" name="Hoofdtekst - niveau één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3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Uitzicht op strand en zee vanaf een grasduin"/>
          <p:cNvSpPr/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eltekst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Titeltekst</a:t>
            </a:r>
          </a:p>
        </p:txBody>
      </p:sp>
      <p:sp>
        <p:nvSpPr>
          <p:cNvPr id="22" name="Hoofdtekst - niveau één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23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- mid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tekst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31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iger die laag over een strand vliegt met een klein hek op de voorgrond"/>
          <p:cNvSpPr/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eltekst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Titeltekst</a:t>
            </a:r>
          </a:p>
        </p:txBody>
      </p:sp>
      <p:sp>
        <p:nvSpPr>
          <p:cNvPr id="40" name="Hoofdtekst - niveau één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1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-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49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en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57" name="Hoofdtekst - niveau éé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58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, opsomm.,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andpad tussen twee heuvels richting de oceaan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67" name="Hoofdtekst - niveau één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68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Hoofdtekst - niveau één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76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driem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Zandpad tussen twee heuvels richting de oceaan"/>
          <p:cNvSpPr/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Reiger die laag over een strand vliegt met een klein hek op de voorgrond"/>
          <p:cNvSpPr/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Uitzicht op strand en zee vanaf een grasduin"/>
          <p:cNvSpPr/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&quot;Typ hier een citaat.&quot;"/>
          <p:cNvSpPr txBox="1"/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"Typ hier een citaat." </a:t>
            </a:r>
          </a:p>
        </p:txBody>
      </p:sp>
      <p:sp>
        <p:nvSpPr>
          <p:cNvPr id="95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Uitzicht op strand en zee vanaf een grasduin"/>
          <p:cNvSpPr/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kst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Titeltekst</a:t>
            </a:r>
          </a:p>
        </p:txBody>
      </p:sp>
      <p:sp>
        <p:nvSpPr>
          <p:cNvPr id="3" name="Hoofdtekst - niveau één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" name="Dianummer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tif"/><Relationship Id="rId3" Type="http://schemas.openxmlformats.org/officeDocument/2006/relationships/image" Target="../media/image4.tif"/><Relationship Id="rId4" Type="http://schemas.openxmlformats.org/officeDocument/2006/relationships/image" Target="../media/image5.tif"/><Relationship Id="rId5" Type="http://schemas.openxmlformats.org/officeDocument/2006/relationships/image" Target="../media/image6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jdmachine Enschede…"/>
          <p:cNvSpPr txBox="1"/>
          <p:nvPr/>
        </p:nvSpPr>
        <p:spPr>
          <a:xfrm>
            <a:off x="5818479" y="4779909"/>
            <a:ext cx="12747042" cy="2937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9200"/>
            </a:pPr>
            <a:r>
              <a:t>Tijdmachine Enschede</a:t>
            </a:r>
          </a:p>
          <a:p>
            <a:pPr>
              <a:defRPr sz="9200"/>
            </a:pPr>
            <a:r>
              <a:t>Deel 1</a:t>
            </a:r>
          </a:p>
        </p:txBody>
      </p:sp>
      <p:sp>
        <p:nvSpPr>
          <p:cNvPr id="120" name="Onderzoekend leren"/>
          <p:cNvSpPr txBox="1"/>
          <p:nvPr/>
        </p:nvSpPr>
        <p:spPr>
          <a:xfrm>
            <a:off x="9271000" y="8090270"/>
            <a:ext cx="5842001" cy="845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5000"/>
            </a:lvl1pPr>
          </a:lstStyle>
          <a:p>
            <a:pPr/>
            <a:r>
              <a:t>Onderzoekend leren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5000" y="0"/>
            <a:ext cx="2057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08835" y="-111343"/>
            <a:ext cx="18566330" cy="139386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Mindmap les 1.pdf" descr="Mindmap les 1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1570" y="-110842"/>
            <a:ext cx="19710616" cy="139376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Waar kan je over nadenken?"/>
          <p:cNvSpPr txBox="1"/>
          <p:nvPr>
            <p:ph type="title"/>
          </p:nvPr>
        </p:nvSpPr>
        <p:spPr>
          <a:xfrm>
            <a:off x="1689100" y="541453"/>
            <a:ext cx="21005800" cy="2286001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Waar kan je over nadenken?</a:t>
            </a:r>
          </a:p>
        </p:txBody>
      </p:sp>
      <p:sp>
        <p:nvSpPr>
          <p:cNvPr id="129" name="Waarom zou Enschede begonnen zijn?…"/>
          <p:cNvSpPr txBox="1"/>
          <p:nvPr>
            <p:ph type="body" idx="1"/>
          </p:nvPr>
        </p:nvSpPr>
        <p:spPr>
          <a:xfrm>
            <a:off x="1893539" y="3502721"/>
            <a:ext cx="20859427" cy="7762242"/>
          </a:xfrm>
          <a:prstGeom prst="rect">
            <a:avLst/>
          </a:prstGeom>
        </p:spPr>
        <p:txBody>
          <a:bodyPr/>
          <a:lstStyle/>
          <a:p>
            <a:pPr marL="260349" indent="-260349" defTabSz="338454">
              <a:spcBef>
                <a:spcPts val="2400"/>
              </a:spcBef>
              <a:defRPr sz="4551">
                <a:latin typeface="Arial"/>
                <a:ea typeface="Arial"/>
                <a:cs typeface="Arial"/>
                <a:sym typeface="Arial"/>
              </a:defRPr>
            </a:pPr>
            <a:r>
              <a:t>Waarom zou Enschede begonnen zijn?</a:t>
            </a:r>
          </a:p>
          <a:p>
            <a:pPr marL="260349" indent="-260349" defTabSz="338454">
              <a:spcBef>
                <a:spcPts val="2400"/>
              </a:spcBef>
              <a:defRPr sz="4551">
                <a:latin typeface="Arial"/>
                <a:ea typeface="Arial"/>
                <a:cs typeface="Arial"/>
                <a:sym typeface="Arial"/>
              </a:defRPr>
            </a:pPr>
            <a:r>
              <a:t>Wanneer is Enschede begonnen?</a:t>
            </a:r>
          </a:p>
          <a:p>
            <a:pPr marL="260349" indent="-260349" defTabSz="338454">
              <a:spcBef>
                <a:spcPts val="2400"/>
              </a:spcBef>
              <a:defRPr sz="4551">
                <a:latin typeface="Arial"/>
                <a:ea typeface="Arial"/>
                <a:cs typeface="Arial"/>
                <a:sym typeface="Arial"/>
              </a:defRPr>
            </a:pPr>
            <a:r>
              <a:t>Wat zou er als eerste zijn gemaakt in Enschede?</a:t>
            </a:r>
          </a:p>
          <a:p>
            <a:pPr marL="260349" indent="-260349" defTabSz="338454">
              <a:spcBef>
                <a:spcPts val="2400"/>
              </a:spcBef>
              <a:defRPr sz="4551">
                <a:latin typeface="Arial"/>
                <a:ea typeface="Arial"/>
                <a:cs typeface="Arial"/>
                <a:sym typeface="Arial"/>
              </a:defRPr>
            </a:pPr>
            <a:r>
              <a:t>Hoe zagen de huizen eruit?</a:t>
            </a:r>
          </a:p>
          <a:p>
            <a:pPr marL="260349" indent="-260349" defTabSz="338454">
              <a:spcBef>
                <a:spcPts val="2400"/>
              </a:spcBef>
              <a:defRPr sz="4551">
                <a:latin typeface="Arial"/>
                <a:ea typeface="Arial"/>
                <a:cs typeface="Arial"/>
                <a:sym typeface="Arial"/>
              </a:defRPr>
            </a:pPr>
            <a:r>
              <a:t>Waar waren de huizen van gemaakt?</a:t>
            </a:r>
          </a:p>
          <a:p>
            <a:pPr marL="260349" indent="-260349" defTabSz="338454">
              <a:spcBef>
                <a:spcPts val="2400"/>
              </a:spcBef>
              <a:defRPr sz="4551">
                <a:latin typeface="Arial"/>
                <a:ea typeface="Arial"/>
                <a:cs typeface="Arial"/>
                <a:sym typeface="Arial"/>
              </a:defRPr>
            </a:pPr>
            <a:r>
              <a:t>Waren er al wegen? Hoe zagen ze er uit?</a:t>
            </a:r>
          </a:p>
          <a:p>
            <a:pPr marL="260349" indent="-260349" defTabSz="338454">
              <a:spcBef>
                <a:spcPts val="2400"/>
              </a:spcBef>
              <a:defRPr sz="4551">
                <a:latin typeface="Arial"/>
                <a:ea typeface="Arial"/>
                <a:cs typeface="Arial"/>
                <a:sym typeface="Arial"/>
              </a:defRPr>
            </a:pPr>
            <a:r>
              <a:t>Welke mensen waren er als eerste?</a:t>
            </a:r>
          </a:p>
          <a:p>
            <a:pPr marL="260349" indent="-260349" defTabSz="338454">
              <a:spcBef>
                <a:spcPts val="2400"/>
              </a:spcBef>
              <a:defRPr sz="4551">
                <a:latin typeface="Arial"/>
                <a:ea typeface="Arial"/>
                <a:cs typeface="Arial"/>
                <a:sym typeface="Arial"/>
              </a:defRPr>
            </a:pPr>
            <a:r>
              <a:t>Hoe leefden de mensen toen Enschede begon?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35593" y="5558594"/>
            <a:ext cx="9208531" cy="816306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Afbeelding" descr="Afbeeldi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989454" y="5213914"/>
            <a:ext cx="9559796" cy="8526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Afbeelding" descr="Afbeelding"/>
          <p:cNvPicPr>
            <a:picLocks noChangeAspect="1"/>
          </p:cNvPicPr>
          <p:nvPr/>
        </p:nvPicPr>
        <p:blipFill>
          <a:blip r:embed="rId4">
            <a:extLst/>
          </a:blip>
          <a:srcRect l="1682" t="1940" r="1682" b="12288"/>
          <a:stretch>
            <a:fillRect/>
          </a:stretch>
        </p:blipFill>
        <p:spPr>
          <a:xfrm>
            <a:off x="12015384" y="-17741"/>
            <a:ext cx="9507856" cy="55687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Afbeelding" descr="Afbeelding"/>
          <p:cNvPicPr>
            <a:picLocks noChangeAspect="1"/>
          </p:cNvPicPr>
          <p:nvPr/>
        </p:nvPicPr>
        <p:blipFill>
          <a:blip r:embed="rId5">
            <a:extLst/>
          </a:blip>
          <a:srcRect l="5969" t="0" r="7279" b="0"/>
          <a:stretch>
            <a:fillRect/>
          </a:stretch>
        </p:blipFill>
        <p:spPr>
          <a:xfrm>
            <a:off x="2834750" y="-24488"/>
            <a:ext cx="9223742" cy="55820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