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2" r:id="rId2"/>
    <p:sldId id="256" r:id="rId3"/>
    <p:sldId id="272" r:id="rId4"/>
    <p:sldId id="274" r:id="rId5"/>
    <p:sldId id="273" r:id="rId6"/>
    <p:sldId id="263" r:id="rId7"/>
    <p:sldId id="261" r:id="rId8"/>
    <p:sldId id="267" r:id="rId9"/>
    <p:sldId id="266" r:id="rId10"/>
    <p:sldId id="270" r:id="rId11"/>
    <p:sldId id="269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EF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3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95481-67C6-4ED0-9222-F7EBB309E269}" type="datetimeFigureOut">
              <a:rPr lang="nl-NL" smtClean="0"/>
              <a:t>17-9-2020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64304-5BD3-4DEA-95B7-12014BA958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3871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83342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79DC0D3A-F72A-49A9-A1EA-B3378014EF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221A898-5D59-488E-A753-735DE8EA123B}" type="slidenum">
              <a:rPr lang="nl-NL" altLang="nl-NL"/>
              <a:pPr/>
              <a:t>2</a:t>
            </a:fld>
            <a:endParaRPr lang="nl-NL" altLang="nl-NL"/>
          </a:p>
        </p:txBody>
      </p:sp>
      <p:sp>
        <p:nvSpPr>
          <p:cNvPr id="6145" name="Rectangle 1">
            <a:extLst>
              <a:ext uri="{FF2B5EF4-FFF2-40B4-BE49-F238E27FC236}">
                <a16:creationId xmlns:a16="http://schemas.microsoft.com/office/drawing/2014/main" id="{D80504DB-36A3-4618-989D-35C13C6B059E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0E076F56-AEA4-4DDA-BED3-EDA18D7501C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09507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17-9-2020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9360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17-9-2020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0402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17-9-2020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818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17-9-2020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8445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17-9-2020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4692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17-9-2020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2724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17-9-2020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227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17-9-2020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1176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17-9-2020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459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17-9-2020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2025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B66F-2F9B-42A0-9EFE-F029A4532661}" type="datetimeFigureOut">
              <a:rPr lang="nl-NL" smtClean="0"/>
              <a:t>17-9-2020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1427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188721" y="5177790"/>
            <a:ext cx="9814560" cy="1200150"/>
          </a:xfrm>
          <a:prstGeom prst="rect">
            <a:avLst/>
          </a:prstGeom>
        </p:spPr>
        <p:txBody>
          <a:bodyPr/>
          <a:lstStyle>
            <a:lvl1pPr>
              <a:defRPr sz="576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760">
                <a:solidFill>
                  <a:srgbClr val="FFFFFF"/>
                </a:solidFill>
              </a:rPr>
              <a:t>Titeltekst</a:t>
            </a:r>
          </a:p>
        </p:txBody>
      </p:sp>
    </p:spTree>
    <p:extLst>
      <p:ext uri="{BB962C8B-B14F-4D97-AF65-F5344CB8AC3E}">
        <p14:creationId xmlns:p14="http://schemas.microsoft.com/office/powerpoint/2010/main" val="42702509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5744E3-4122-464F-BBE8-74DEFF845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3200" cy="113916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8C11CAD-5206-44DE-B44A-3702BF61394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08641" y="6247376"/>
            <a:ext cx="2831999" cy="466609"/>
          </a:xfrm>
        </p:spPr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1A027CB-2CEB-4F69-B66D-223A2DED3A1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170240" y="6247376"/>
            <a:ext cx="3857281" cy="466609"/>
          </a:xfrm>
        </p:spPr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028A2DF-F212-4629-A0F1-CA360FF0E55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741761" y="6247376"/>
            <a:ext cx="2831999" cy="466609"/>
          </a:xfrm>
        </p:spPr>
        <p:txBody>
          <a:bodyPr/>
          <a:lstStyle>
            <a:lvl1pPr>
              <a:defRPr/>
            </a:lvl1pPr>
          </a:lstStyle>
          <a:p>
            <a:fld id="{7F053CA5-6EBE-4601-9CC9-AA9FA298DE0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7493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4B66F-2F9B-42A0-9EFE-F029A4532661}" type="datetimeFigureOut">
              <a:rPr lang="nl-NL" smtClean="0"/>
              <a:t>17-9-2020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D2B34-5C1F-4E0B-A228-D372F01858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593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066293CB-BB83-654B-AEDC-FE3FB9D59BE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820055" y="5869765"/>
            <a:ext cx="2488883" cy="696659"/>
          </a:xfrm>
          <a:prstGeom prst="rect">
            <a:avLst/>
          </a:prstGeom>
        </p:spPr>
      </p:pic>
      <p:sp>
        <p:nvSpPr>
          <p:cNvPr id="10" name="Driehoek 9">
            <a:extLst>
              <a:ext uri="{FF2B5EF4-FFF2-40B4-BE49-F238E27FC236}">
                <a16:creationId xmlns:a16="http://schemas.microsoft.com/office/drawing/2014/main" id="{2274523B-5325-8B4F-B10E-0650A2439FC5}"/>
              </a:ext>
            </a:extLst>
          </p:cNvPr>
          <p:cNvSpPr/>
          <p:nvPr/>
        </p:nvSpPr>
        <p:spPr>
          <a:xfrm rot="5400000" flipH="1">
            <a:off x="625944" y="985208"/>
            <a:ext cx="1624028" cy="495219"/>
          </a:xfrm>
          <a:prstGeom prst="triangle">
            <a:avLst/>
          </a:prstGeom>
          <a:solidFill>
            <a:schemeClr val="bg1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1147" tIns="41147" rIns="41147" bIns="41147" numCol="1" spcCol="38100" rtlCol="0" anchor="t">
            <a:spAutoFit/>
          </a:bodyPr>
          <a:lstStyle/>
          <a:p>
            <a:pPr defTabSz="822960" latinLnBrk="1" hangingPunct="0"/>
            <a:endParaRPr lang="nl-NL" sz="108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8AF61D95-263A-9545-A8B7-90DEC504B013}"/>
              </a:ext>
            </a:extLst>
          </p:cNvPr>
          <p:cNvSpPr/>
          <p:nvPr/>
        </p:nvSpPr>
        <p:spPr>
          <a:xfrm>
            <a:off x="8962345" y="5158998"/>
            <a:ext cx="3747964" cy="599255"/>
          </a:xfrm>
          <a:prstGeom prst="rect">
            <a:avLst/>
          </a:prstGeom>
          <a:solidFill>
            <a:srgbClr val="EDBC3E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1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028" name="Picture 4" descr="Circuit buddy én Elektromagneet - Tete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0293" y="1218860"/>
            <a:ext cx="8444197" cy="4650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65246884-8A0F-4043-8834-7113D6CFD96B}"/>
              </a:ext>
            </a:extLst>
          </p:cNvPr>
          <p:cNvSpPr/>
          <p:nvPr/>
        </p:nvSpPr>
        <p:spPr>
          <a:xfrm>
            <a:off x="7661430" y="1343650"/>
            <a:ext cx="5388745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Elektro-magneet</a:t>
            </a:r>
            <a:r>
              <a:rPr lang="nl-NL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nl-NL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Circuit </a:t>
            </a:r>
            <a:r>
              <a:rPr lang="nl-NL" sz="54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Buddies</a:t>
            </a:r>
            <a:endParaRPr lang="nl-NL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598441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>
            <a:extLst>
              <a:ext uri="{FF2B5EF4-FFF2-40B4-BE49-F238E27FC236}">
                <a16:creationId xmlns:a16="http://schemas.microsoft.com/office/drawing/2014/main" id="{0D507FCB-5DC4-4EA9-892C-1F6A0EFE8B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29024" cy="1144921"/>
          </a:xfrm>
          <a:ln/>
        </p:spPr>
        <p:txBody>
          <a:bodyPr vert="horz" lIns="91440" tIns="35271" rIns="91440" bIns="45720" rtlCol="0" anchor="ctr">
            <a:normAutofit/>
          </a:bodyPr>
          <a:lstStyle/>
          <a:p>
            <a:pPr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</a:pPr>
            <a:r>
              <a:rPr lang="nl-NL" altLang="nl-NL"/>
              <a:t>Elektromagneet – Thales</a:t>
            </a: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5C0CAFFE-8CA7-403C-9FD5-389377247D76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980049" y="1604329"/>
            <a:ext cx="8229024" cy="452639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0" rtlCol="0" anchor="ctr">
            <a:normAutofit/>
          </a:bodyPr>
          <a:lstStyle/>
          <a:p>
            <a:endParaRPr lang="nl-NL"/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2CEE47D2-C1A2-4551-B667-D7B476C27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6493"/>
            <a:ext cx="12192000" cy="8722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D41C11F3-1121-4F2E-84BC-BF67DF58A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452" y="727275"/>
            <a:ext cx="8164218" cy="2508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FFFFFF">
                    <a:alpha val="4999"/>
                  </a:srgbClr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3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fbeelding met buiten, woestijn, wapen, person&#10;&#10;Automatisch gegenereerde beschrijving">
            <a:extLst>
              <a:ext uri="{FF2B5EF4-FFF2-40B4-BE49-F238E27FC236}">
                <a16:creationId xmlns:a16="http://schemas.microsoft.com/office/drawing/2014/main" id="{5745622A-0E67-4772-974F-413B58064C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0" r="25126" b="3"/>
          <a:stretch/>
        </p:blipFill>
        <p:spPr bwMode="auto">
          <a:xfrm>
            <a:off x="182787" y="171715"/>
            <a:ext cx="2827865" cy="373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3" descr="Afbeelding met binnen, tafel, zitten, klein&#10;&#10;Automatisch gegenereerde beschrijving">
            <a:extLst>
              <a:ext uri="{FF2B5EF4-FFF2-40B4-BE49-F238E27FC236}">
                <a16:creationId xmlns:a16="http://schemas.microsoft.com/office/drawing/2014/main" id="{98A1BDA4-D646-43C3-881C-DF9A2FACA8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" r="-2" b="-2"/>
          <a:stretch/>
        </p:blipFill>
        <p:spPr bwMode="auto">
          <a:xfrm>
            <a:off x="3180760" y="171715"/>
            <a:ext cx="2827865" cy="373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7" descr="Afbeelding met vrachtwagen, weg, buiten, transport&#10;&#10;Automatisch gegenereerde beschrijving">
            <a:extLst>
              <a:ext uri="{FF2B5EF4-FFF2-40B4-BE49-F238E27FC236}">
                <a16:creationId xmlns:a16="http://schemas.microsoft.com/office/drawing/2014/main" id="{92C3C571-A42C-4301-93D0-D18575D696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1" r="4802" b="3"/>
          <a:stretch/>
        </p:blipFill>
        <p:spPr bwMode="auto">
          <a:xfrm>
            <a:off x="6178733" y="171715"/>
            <a:ext cx="2827865" cy="373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4D799620-9F3D-46B4-BD9A-958B35DBD3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1" r="17068" b="-1"/>
          <a:stretch/>
        </p:blipFill>
        <p:spPr bwMode="auto">
          <a:xfrm>
            <a:off x="9176706" y="171715"/>
            <a:ext cx="2827865" cy="373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" name="Titel 1">
            <a:extLst>
              <a:ext uri="{FF2B5EF4-FFF2-40B4-BE49-F238E27FC236}">
                <a16:creationId xmlns:a16="http://schemas.microsoft.com/office/drawing/2014/main" id="{50D3C917-B684-4DFE-A491-CAFF699A4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375" y="4068763"/>
            <a:ext cx="10506075" cy="973754"/>
          </a:xfrm>
        </p:spPr>
        <p:txBody>
          <a:bodyPr>
            <a:norm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nl-NL" altLang="nl-NL" sz="4000" dirty="0"/>
              <a:t>Aan deze uitvindingen werkt Thales mee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2087F6DF-CCF5-44BA-9855-DFE8B2E909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192" y="4896357"/>
            <a:ext cx="11791379" cy="615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514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E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62720963-6373-49AC-A62E-B80584F79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12125"/>
          </a:xfrm>
          <a:prstGeom prst="rect">
            <a:avLst/>
          </a:prstGeom>
        </p:spPr>
      </p:pic>
      <p:pic>
        <p:nvPicPr>
          <p:cNvPr id="1026" name="Picture 2" descr="PBF Group - Custom Power Supplies and Coils">
            <a:extLst>
              <a:ext uri="{FF2B5EF4-FFF2-40B4-BE49-F238E27FC236}">
                <a16:creationId xmlns:a16="http://schemas.microsoft.com/office/drawing/2014/main" id="{F4E70A91-A62D-401A-ABA7-116432E54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799" y="534947"/>
            <a:ext cx="5715001" cy="316028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1609828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A1FE4E96-6ED5-45C4-B16D-7480ECBAFBAC}"/>
              </a:ext>
            </a:extLst>
          </p:cNvPr>
          <p:cNvSpPr txBox="1">
            <a:spLocks/>
          </p:cNvSpPr>
          <p:nvPr/>
        </p:nvSpPr>
        <p:spPr>
          <a:xfrm>
            <a:off x="841375" y="4068763"/>
            <a:ext cx="10506075" cy="973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nl-NL" altLang="nl-NL" sz="4000" dirty="0"/>
              <a:t>Aan deze uitvindingen werkt PBF mee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A5F31F5-2BCE-4022-9DAB-1F3D28A5D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1625" y="171450"/>
            <a:ext cx="2857500" cy="3810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C9449567-93A2-4305-9EB1-3990F53CE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351" y="261763"/>
            <a:ext cx="2743200" cy="38070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C7BDA71-4931-4FC6-BDB2-6E2A893A3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53000"/>
            <a:ext cx="12192000" cy="1219200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8D12F94D-1EAC-48E0-B219-0C31ACB69F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19" r="28600"/>
          <a:stretch/>
        </p:blipFill>
        <p:spPr>
          <a:xfrm>
            <a:off x="142875" y="218105"/>
            <a:ext cx="5819775" cy="380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146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" name="Rectangle 142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8" name="Picture 10" descr="Schroot Elektromagneet Stockfoto'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5470"/>
          <a:stretch/>
        </p:blipFill>
        <p:spPr bwMode="auto">
          <a:xfrm>
            <a:off x="6096020" y="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Magnetisme - Lesmateriaal - Wikiwij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7" r="9164" b="-2"/>
          <a:stretch/>
        </p:blipFill>
        <p:spPr bwMode="auto">
          <a:xfrm>
            <a:off x="0" y="-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074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Driehoek 40">
            <a:extLst>
              <a:ext uri="{FF2B5EF4-FFF2-40B4-BE49-F238E27FC236}">
                <a16:creationId xmlns:a16="http://schemas.microsoft.com/office/drawing/2014/main" id="{4FA19198-5828-6C45-8579-37471C093C48}"/>
              </a:ext>
            </a:extLst>
          </p:cNvPr>
          <p:cNvSpPr/>
          <p:nvPr/>
        </p:nvSpPr>
        <p:spPr>
          <a:xfrm rot="16200000">
            <a:off x="7378557" y="5099526"/>
            <a:ext cx="1624028" cy="495219"/>
          </a:xfrm>
          <a:prstGeom prst="triangle">
            <a:avLst/>
          </a:prstGeom>
          <a:solidFill>
            <a:schemeClr val="bg1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1147" tIns="41147" rIns="41147" bIns="41147" numCol="1" spcCol="38100" rtlCol="0" anchor="t">
            <a:spAutoFit/>
          </a:bodyPr>
          <a:lstStyle/>
          <a:p>
            <a:pPr defTabSz="822960" latinLnBrk="1" hangingPunct="0"/>
            <a:endParaRPr lang="nl-NL" sz="108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E6D91679-7082-724F-B386-F30126460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5630" y="1925257"/>
            <a:ext cx="6197315" cy="2954054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31428BE7-5CE7-3343-87F8-1F61EC5AD97D}"/>
              </a:ext>
            </a:extLst>
          </p:cNvPr>
          <p:cNvSpPr txBox="1"/>
          <p:nvPr/>
        </p:nvSpPr>
        <p:spPr>
          <a:xfrm>
            <a:off x="10233992" y="3060085"/>
            <a:ext cx="1459828" cy="4154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1147" tIns="41147" rIns="41147" bIns="41147" numCol="1" spcCol="38100" rtlCol="0" anchor="t">
            <a:spAutoFit/>
          </a:bodyPr>
          <a:lstStyle/>
          <a:p>
            <a:pPr defTabSz="822960" latinLnBrk="1" hangingPunct="0"/>
            <a:r>
              <a:rPr lang="nl-NL" sz="2160" b="1" dirty="0">
                <a:solidFill>
                  <a:srgbClr val="000000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Gill Sans"/>
              </a:rPr>
              <a:t>Apparaat</a:t>
            </a:r>
          </a:p>
        </p:txBody>
      </p:sp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24017E0C-A113-4541-935D-B04F462CB066}"/>
              </a:ext>
            </a:extLst>
          </p:cNvPr>
          <p:cNvCxnSpPr>
            <a:cxnSpLocks/>
          </p:cNvCxnSpPr>
          <p:nvPr/>
        </p:nvCxnSpPr>
        <p:spPr>
          <a:xfrm flipH="1">
            <a:off x="8884047" y="3267833"/>
            <a:ext cx="1148843" cy="1"/>
          </a:xfrm>
          <a:prstGeom prst="straightConnector1">
            <a:avLst/>
          </a:prstGeom>
          <a:noFill/>
          <a:ln w="25400" cap="flat">
            <a:solidFill>
              <a:schemeClr val="tx1"/>
            </a:solidFill>
            <a:prstDash val="sysDash"/>
            <a:bevel/>
            <a:headEnd type="none"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041E69DE-8CB6-6749-B2A8-13111B3D35CF}"/>
              </a:ext>
            </a:extLst>
          </p:cNvPr>
          <p:cNvCxnSpPr>
            <a:cxnSpLocks/>
          </p:cNvCxnSpPr>
          <p:nvPr/>
        </p:nvCxnSpPr>
        <p:spPr>
          <a:xfrm>
            <a:off x="1204000" y="3338695"/>
            <a:ext cx="868721" cy="0"/>
          </a:xfrm>
          <a:prstGeom prst="straightConnector1">
            <a:avLst/>
          </a:prstGeom>
          <a:noFill/>
          <a:ln w="25400" cap="flat">
            <a:solidFill>
              <a:schemeClr val="tx1"/>
            </a:solidFill>
            <a:prstDash val="sysDash"/>
            <a:bevel/>
            <a:headEnd type="none"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kstvak 15">
            <a:extLst>
              <a:ext uri="{FF2B5EF4-FFF2-40B4-BE49-F238E27FC236}">
                <a16:creationId xmlns:a16="http://schemas.microsoft.com/office/drawing/2014/main" id="{0AED6760-CD1D-FB42-AE2B-3ECAD4BDFF9A}"/>
              </a:ext>
            </a:extLst>
          </p:cNvPr>
          <p:cNvSpPr txBox="1"/>
          <p:nvPr/>
        </p:nvSpPr>
        <p:spPr>
          <a:xfrm>
            <a:off x="612893" y="1925257"/>
            <a:ext cx="1459828" cy="7478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1147" tIns="41147" rIns="41147" bIns="41147" numCol="1" spcCol="38100" rtlCol="0" anchor="t">
            <a:spAutoFit/>
          </a:bodyPr>
          <a:lstStyle/>
          <a:p>
            <a:pPr defTabSz="822960" latinLnBrk="1" hangingPunct="0"/>
            <a:r>
              <a:rPr lang="nl-NL" sz="2160" b="1" dirty="0">
                <a:solidFill>
                  <a:srgbClr val="000000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Gill Sans"/>
              </a:rPr>
              <a:t>Batterij of </a:t>
            </a:r>
          </a:p>
          <a:p>
            <a:pPr defTabSz="822960" latinLnBrk="1" hangingPunct="0"/>
            <a:r>
              <a:rPr lang="nl-NL" sz="2160" b="1" dirty="0">
                <a:solidFill>
                  <a:srgbClr val="000000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Gill Sans"/>
              </a:rPr>
              <a:t>stopcontact</a:t>
            </a:r>
          </a:p>
        </p:txBody>
      </p:sp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B7162865-ED57-B641-A56D-A7F7AB854C18}"/>
              </a:ext>
            </a:extLst>
          </p:cNvPr>
          <p:cNvCxnSpPr>
            <a:cxnSpLocks/>
          </p:cNvCxnSpPr>
          <p:nvPr/>
        </p:nvCxnSpPr>
        <p:spPr>
          <a:xfrm>
            <a:off x="1204000" y="2895691"/>
            <a:ext cx="0" cy="443004"/>
          </a:xfrm>
          <a:prstGeom prst="straightConnector1">
            <a:avLst/>
          </a:prstGeom>
          <a:noFill/>
          <a:ln w="25400" cap="flat">
            <a:solidFill>
              <a:schemeClr val="tx1"/>
            </a:solidFill>
            <a:prstDash val="sysDash"/>
            <a:bevel/>
            <a:headEnd type="none"/>
            <a:tailEnd type="non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Tekstvak 2">
            <a:extLst>
              <a:ext uri="{FF2B5EF4-FFF2-40B4-BE49-F238E27FC236}">
                <a16:creationId xmlns:a16="http://schemas.microsoft.com/office/drawing/2014/main" id="{760DA181-434F-46A3-BFF1-1BB4C5C27F2D}"/>
              </a:ext>
            </a:extLst>
          </p:cNvPr>
          <p:cNvSpPr txBox="1"/>
          <p:nvPr/>
        </p:nvSpPr>
        <p:spPr>
          <a:xfrm>
            <a:off x="6119193" y="943185"/>
            <a:ext cx="705354" cy="4154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1147" tIns="41147" rIns="41147" bIns="41147" numCol="1" spcCol="38100" rtlCol="0" anchor="t">
            <a:spAutoFit/>
          </a:bodyPr>
          <a:lstStyle/>
          <a:p>
            <a:pPr defTabSz="822960" latinLnBrk="1" hangingPunct="0"/>
            <a:r>
              <a:rPr lang="nl-NL" sz="2160" b="1" dirty="0" err="1">
                <a:solidFill>
                  <a:srgbClr val="000000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Gill Sans"/>
              </a:rPr>
              <a:t>Ledje</a:t>
            </a:r>
            <a:endParaRPr lang="nl-NL" sz="2160" b="1" dirty="0">
              <a:solidFill>
                <a:srgbClr val="000000"/>
              </a:solidFill>
              <a:latin typeface="Arial Narrow" panose="020B0604020202020204" pitchFamily="34" charset="0"/>
              <a:cs typeface="Arial Narrow" panose="020B0604020202020204" pitchFamily="34" charset="0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59545501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Wat kan je tijdens MFT@Home doen? - Tet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240" y="0"/>
            <a:ext cx="9875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255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Wetenschapsschool: natuurkunde voor de middelbare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040" y="1447324"/>
            <a:ext cx="5103867" cy="43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AED6760-CD1D-FB42-AE2B-3ECAD4BDFF9A}"/>
              </a:ext>
            </a:extLst>
          </p:cNvPr>
          <p:cNvSpPr txBox="1"/>
          <p:nvPr/>
        </p:nvSpPr>
        <p:spPr>
          <a:xfrm>
            <a:off x="7239327" y="5679444"/>
            <a:ext cx="1459828" cy="4154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1147" tIns="41147" rIns="41147" bIns="41147" numCol="1" spcCol="38100" rtlCol="0" anchor="t">
            <a:spAutoFit/>
          </a:bodyPr>
          <a:lstStyle/>
          <a:p>
            <a:pPr defTabSz="822960" latinLnBrk="1" hangingPunct="0"/>
            <a:r>
              <a:rPr lang="nl-NL" sz="2160" b="1" dirty="0">
                <a:solidFill>
                  <a:srgbClr val="000000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Gill Sans"/>
              </a:rPr>
              <a:t>Batterij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1428BE7-5CE7-3343-87F8-1F61EC5AD97D}"/>
              </a:ext>
            </a:extLst>
          </p:cNvPr>
          <p:cNvSpPr txBox="1"/>
          <p:nvPr/>
        </p:nvSpPr>
        <p:spPr>
          <a:xfrm>
            <a:off x="6119193" y="943185"/>
            <a:ext cx="705354" cy="4154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1147" tIns="41147" rIns="41147" bIns="41147" numCol="1" spcCol="38100" rtlCol="0" anchor="t">
            <a:spAutoFit/>
          </a:bodyPr>
          <a:lstStyle/>
          <a:p>
            <a:pPr defTabSz="822960" latinLnBrk="1" hangingPunct="0"/>
            <a:r>
              <a:rPr lang="nl-NL" sz="2160" b="1" dirty="0" err="1">
                <a:solidFill>
                  <a:srgbClr val="000000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Gill Sans"/>
              </a:rPr>
              <a:t>Ledje</a:t>
            </a:r>
            <a:endParaRPr lang="nl-NL" sz="2160" b="1" dirty="0">
              <a:solidFill>
                <a:srgbClr val="000000"/>
              </a:solidFill>
              <a:latin typeface="Arial Narrow" panose="020B0604020202020204" pitchFamily="34" charset="0"/>
              <a:cs typeface="Arial Narrow" panose="020B0604020202020204" pitchFamily="34" charset="0"/>
              <a:sym typeface="Gill Sans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7835426" y="1951463"/>
            <a:ext cx="1520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b="1" dirty="0"/>
              <a:t>WEERSTAND</a:t>
            </a:r>
          </a:p>
        </p:txBody>
      </p:sp>
      <p:pic>
        <p:nvPicPr>
          <p:cNvPr id="1026" name="Picture 2" descr="Weerstand 1/4 Watt tot 50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13" y="1246575"/>
            <a:ext cx="4305300" cy="430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012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Condensatoren 63V Elco - PCF Electronics">
            <a:extLst>
              <a:ext uri="{FF2B5EF4-FFF2-40B4-BE49-F238E27FC236}">
                <a16:creationId xmlns:a16="http://schemas.microsoft.com/office/drawing/2014/main" id="{B9AC4747-9483-474F-8076-571F64B3C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406" y="1136547"/>
            <a:ext cx="4973287" cy="49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ircuit buddy én Elektromagneet - Tetem">
            <a:extLst>
              <a:ext uri="{FF2B5EF4-FFF2-40B4-BE49-F238E27FC236}">
                <a16:creationId xmlns:a16="http://schemas.microsoft.com/office/drawing/2014/main" id="{7473E117-4033-4BE2-8F39-770543BA69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42"/>
          <a:stretch/>
        </p:blipFill>
        <p:spPr bwMode="auto">
          <a:xfrm>
            <a:off x="1" y="-25320"/>
            <a:ext cx="6210300" cy="691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085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ourse #5 – Page 2 – Kids Ateli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389" y="39090"/>
            <a:ext cx="9523143" cy="677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88286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28</Words>
  <Application>Microsoft Office PowerPoint</Application>
  <PresentationFormat>Breedbeeld</PresentationFormat>
  <Paragraphs>13</Paragraphs>
  <Slides>11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7" baseType="lpstr">
      <vt:lpstr>Arial</vt:lpstr>
      <vt:lpstr>Arial Narrow</vt:lpstr>
      <vt:lpstr>Calibri</vt:lpstr>
      <vt:lpstr>Calibri Light</vt:lpstr>
      <vt:lpstr>Gill Sans</vt:lpstr>
      <vt:lpstr>Kantoorthema</vt:lpstr>
      <vt:lpstr>PowerPoint-presentatie</vt:lpstr>
      <vt:lpstr>Elektromagneet – Thales</vt:lpstr>
      <vt:lpstr>Aan deze uitvindingen werkt Thales mee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Doremiek Lamain</dc:creator>
  <cp:lastModifiedBy>Doremiek Lamain</cp:lastModifiedBy>
  <cp:revision>4</cp:revision>
  <dcterms:created xsi:type="dcterms:W3CDTF">2020-09-07T10:46:00Z</dcterms:created>
  <dcterms:modified xsi:type="dcterms:W3CDTF">2020-09-17T10:27:01Z</dcterms:modified>
</cp:coreProperties>
</file>